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nva Sans" panose="020B0604020202020204" charset="0"/>
      <p:regular r:id="rId10"/>
    </p:embeddedFont>
    <p:embeddedFont>
      <p:font typeface="Glacial Indifference" panose="020B0604020202020204" charset="0"/>
      <p:regular r:id="rId11"/>
    </p:embeddedFont>
    <p:embeddedFont>
      <p:font typeface="Glacial Indifference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26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10.gif>
</file>

<file path=ppt/media/image11.gif>
</file>

<file path=ppt/media/image12.gif>
</file>

<file path=ppt/media/image13.png>
</file>

<file path=ppt/media/image14.gif>
</file>

<file path=ppt/media/image15.gif>
</file>

<file path=ppt/media/image2.gif>
</file>

<file path=ppt/media/image3.gif>
</file>

<file path=ppt/media/image4.gif>
</file>

<file path=ppt/media/image5.jpeg>
</file>

<file path=ppt/media/image6.jpeg>
</file>

<file path=ppt/media/image7.png>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7.xml"/><Relationship Id="rId5" Type="http://schemas.openxmlformats.org/officeDocument/2006/relationships/image" Target="../media/image4.gif"/><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9.gif"/><Relationship Id="rId5" Type="http://schemas.openxmlformats.org/officeDocument/2006/relationships/image" Target="../media/image8.gif"/><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076895">
            <a:off x="12080413" y="1498262"/>
            <a:ext cx="6519337" cy="7203687"/>
          </a:xfrm>
          <a:prstGeom prst="rect">
            <a:avLst/>
          </a:prstGeom>
        </p:spPr>
      </p:pic>
      <p:pic>
        <p:nvPicPr>
          <p:cNvPr id="3" name="Picture 3"/>
          <p:cNvPicPr>
            <a:picLocks noChangeAspect="1"/>
          </p:cNvPicPr>
          <p:nvPr/>
        </p:nvPicPr>
        <p:blipFill>
          <a:blip r:embed="rId3"/>
          <a:srcRect/>
          <a:stretch>
            <a:fillRect/>
          </a:stretch>
        </p:blipFill>
        <p:spPr>
          <a:xfrm>
            <a:off x="10535676" y="267742"/>
            <a:ext cx="2000894" cy="3192267"/>
          </a:xfrm>
          <a:prstGeom prst="rect">
            <a:avLst/>
          </a:prstGeom>
        </p:spPr>
      </p:pic>
      <p:pic>
        <p:nvPicPr>
          <p:cNvPr id="4" name="Picture 4"/>
          <p:cNvPicPr>
            <a:picLocks noChangeAspect="1"/>
          </p:cNvPicPr>
          <p:nvPr/>
        </p:nvPicPr>
        <p:blipFill>
          <a:blip r:embed="rId4"/>
          <a:srcRect/>
          <a:stretch>
            <a:fillRect/>
          </a:stretch>
        </p:blipFill>
        <p:spPr>
          <a:xfrm rot="-578884">
            <a:off x="10863146" y="7213683"/>
            <a:ext cx="1560127" cy="1483702"/>
          </a:xfrm>
          <a:prstGeom prst="rect">
            <a:avLst/>
          </a:prstGeom>
        </p:spPr>
      </p:pic>
      <p:pic>
        <p:nvPicPr>
          <p:cNvPr id="5" name="Picture 5"/>
          <p:cNvPicPr>
            <a:picLocks noChangeAspect="1"/>
          </p:cNvPicPr>
          <p:nvPr/>
        </p:nvPicPr>
        <p:blipFill>
          <a:blip r:embed="rId5"/>
          <a:srcRect/>
          <a:stretch>
            <a:fillRect/>
          </a:stretch>
        </p:blipFill>
        <p:spPr>
          <a:xfrm>
            <a:off x="14015499" y="8931190"/>
            <a:ext cx="5920273" cy="1776082"/>
          </a:xfrm>
          <a:prstGeom prst="rect">
            <a:avLst/>
          </a:prstGeom>
        </p:spPr>
      </p:pic>
      <p:sp>
        <p:nvSpPr>
          <p:cNvPr id="6" name="TextBox 6"/>
          <p:cNvSpPr txBox="1"/>
          <p:nvPr/>
        </p:nvSpPr>
        <p:spPr>
          <a:xfrm>
            <a:off x="1028700" y="2025800"/>
            <a:ext cx="8733188" cy="1736725"/>
          </a:xfrm>
          <a:prstGeom prst="rect">
            <a:avLst/>
          </a:prstGeom>
        </p:spPr>
        <p:txBody>
          <a:bodyPr lIns="0" tIns="0" rIns="0" bIns="0" rtlCol="0" anchor="t">
            <a:spAutoFit/>
          </a:bodyPr>
          <a:lstStyle/>
          <a:p>
            <a:pPr algn="l">
              <a:lnSpc>
                <a:spcPts val="6649"/>
              </a:lnSpc>
            </a:pPr>
            <a:r>
              <a:rPr lang="en-US" sz="6999" b="1" spc="-146">
                <a:solidFill>
                  <a:srgbClr val="FFFFFE"/>
                </a:solidFill>
                <a:latin typeface="Glacial Indifference Bold"/>
                <a:ea typeface="Glacial Indifference Bold"/>
                <a:cs typeface="Glacial Indifference Bold"/>
                <a:sym typeface="Glacial Indifference Bold"/>
              </a:rPr>
              <a:t>PEMROGRAMAN BERBASIS PLATFORM</a:t>
            </a:r>
          </a:p>
        </p:txBody>
      </p:sp>
      <p:sp>
        <p:nvSpPr>
          <p:cNvPr id="7" name="TextBox 7"/>
          <p:cNvSpPr txBox="1"/>
          <p:nvPr/>
        </p:nvSpPr>
        <p:spPr>
          <a:xfrm>
            <a:off x="1028700" y="8038083"/>
            <a:ext cx="7128412" cy="908050"/>
          </a:xfrm>
          <a:prstGeom prst="rect">
            <a:avLst/>
          </a:prstGeom>
        </p:spPr>
        <p:txBody>
          <a:bodyPr lIns="0" tIns="0" rIns="0" bIns="0" rtlCol="0" anchor="t">
            <a:spAutoFit/>
          </a:bodyPr>
          <a:lstStyle/>
          <a:p>
            <a:pPr algn="l">
              <a:lnSpc>
                <a:spcPts val="2374"/>
              </a:lnSpc>
            </a:pPr>
            <a:r>
              <a:rPr lang="en-US" sz="2499" spc="-52">
                <a:solidFill>
                  <a:srgbClr val="FFFFFE"/>
                </a:solidFill>
                <a:latin typeface="Glacial Indifference"/>
                <a:ea typeface="Glacial Indifference"/>
                <a:cs typeface="Glacial Indifference"/>
                <a:sym typeface="Glacial Indifference"/>
              </a:rPr>
              <a:t>Rijal Pratama (20230040150)</a:t>
            </a:r>
          </a:p>
          <a:p>
            <a:pPr algn="l">
              <a:lnSpc>
                <a:spcPts val="2374"/>
              </a:lnSpc>
            </a:pPr>
            <a:r>
              <a:rPr lang="en-US" sz="2499" spc="-52">
                <a:solidFill>
                  <a:srgbClr val="FFFFFE"/>
                </a:solidFill>
                <a:latin typeface="Glacial Indifference"/>
                <a:ea typeface="Glacial Indifference"/>
                <a:cs typeface="Glacial Indifference"/>
                <a:sym typeface="Glacial Indifference"/>
              </a:rPr>
              <a:t>Rendi Alfa Nayoan (20230040210)</a:t>
            </a:r>
          </a:p>
          <a:p>
            <a:pPr algn="l">
              <a:lnSpc>
                <a:spcPts val="2374"/>
              </a:lnSpc>
            </a:pPr>
            <a:r>
              <a:rPr lang="en-US" sz="2499" spc="-52">
                <a:solidFill>
                  <a:srgbClr val="FFFFFE"/>
                </a:solidFill>
                <a:latin typeface="Glacial Indifference"/>
                <a:ea typeface="Glacial Indifference"/>
                <a:cs typeface="Glacial Indifference"/>
                <a:sym typeface="Glacial Indifference"/>
              </a:rPr>
              <a:t>Renaldi Cahya Kusuma (20230040216)</a:t>
            </a:r>
          </a:p>
        </p:txBody>
      </p:sp>
      <p:sp>
        <p:nvSpPr>
          <p:cNvPr id="8" name="TextBox 8"/>
          <p:cNvSpPr txBox="1"/>
          <p:nvPr/>
        </p:nvSpPr>
        <p:spPr>
          <a:xfrm>
            <a:off x="1028700" y="7547125"/>
            <a:ext cx="7386125" cy="317500"/>
          </a:xfrm>
          <a:prstGeom prst="rect">
            <a:avLst/>
          </a:prstGeom>
        </p:spPr>
        <p:txBody>
          <a:bodyPr lIns="0" tIns="0" rIns="0" bIns="0" rtlCol="0" anchor="t">
            <a:spAutoFit/>
          </a:bodyPr>
          <a:lstStyle/>
          <a:p>
            <a:pPr algn="l">
              <a:lnSpc>
                <a:spcPts val="2374"/>
              </a:lnSpc>
            </a:pPr>
            <a:r>
              <a:rPr lang="en-US" sz="2499" b="1" spc="-52">
                <a:solidFill>
                  <a:srgbClr val="FFFFFE"/>
                </a:solidFill>
                <a:latin typeface="Glacial Indifference Bold"/>
                <a:ea typeface="Glacial Indifference Bold"/>
                <a:cs typeface="Glacial Indifference Bold"/>
                <a:sym typeface="Glacial Indifference Bold"/>
              </a:rPr>
              <a:t>Presenters:</a:t>
            </a:r>
          </a:p>
        </p:txBody>
      </p:sp>
      <p:grpSp>
        <p:nvGrpSpPr>
          <p:cNvPr id="9" name="Group 9"/>
          <p:cNvGrpSpPr/>
          <p:nvPr/>
        </p:nvGrpSpPr>
        <p:grpSpPr>
          <a:xfrm>
            <a:off x="1028700" y="1245131"/>
            <a:ext cx="776939" cy="327110"/>
            <a:chOff x="0" y="0"/>
            <a:chExt cx="1035919" cy="436147"/>
          </a:xfrm>
        </p:grpSpPr>
        <p:grpSp>
          <p:nvGrpSpPr>
            <p:cNvPr id="10" name="Group 10"/>
            <p:cNvGrpSpPr/>
            <p:nvPr/>
          </p:nvGrpSpPr>
          <p:grpSpPr>
            <a:xfrm>
              <a:off x="0" y="0"/>
              <a:ext cx="436147" cy="436147"/>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CCC56B"/>
              </a:solidFill>
            </p:spPr>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3152"/>
                  </a:lnSpc>
                </a:pPr>
                <a:endParaRPr/>
              </a:p>
            </p:txBody>
          </p:sp>
        </p:grpSp>
        <p:grpSp>
          <p:nvGrpSpPr>
            <p:cNvPr id="13" name="Group 13"/>
            <p:cNvGrpSpPr/>
            <p:nvPr/>
          </p:nvGrpSpPr>
          <p:grpSpPr>
            <a:xfrm>
              <a:off x="599772" y="0"/>
              <a:ext cx="436147" cy="436147"/>
              <a:chOff x="0" y="0"/>
              <a:chExt cx="812800" cy="812800"/>
            </a:xfrm>
          </p:grpSpPr>
          <p:sp>
            <p:nvSpPr>
              <p:cNvPr id="14" name="Freeform 14"/>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EDEBE6"/>
              </a:solidFill>
            </p:spPr>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3152"/>
                  </a:lnSpc>
                </a:pPr>
                <a:endParaRPr/>
              </a:p>
            </p:txBody>
          </p:sp>
        </p:grpSp>
      </p:grpSp>
      <p:sp>
        <p:nvSpPr>
          <p:cNvPr id="16" name="TextBox 16"/>
          <p:cNvSpPr txBox="1"/>
          <p:nvPr/>
        </p:nvSpPr>
        <p:spPr>
          <a:xfrm>
            <a:off x="1028700" y="3733950"/>
            <a:ext cx="6574343" cy="1565275"/>
          </a:xfrm>
          <a:prstGeom prst="rect">
            <a:avLst/>
          </a:prstGeom>
        </p:spPr>
        <p:txBody>
          <a:bodyPr lIns="0" tIns="0" rIns="0" bIns="0" rtlCol="0" anchor="t">
            <a:spAutoFit/>
          </a:bodyPr>
          <a:lstStyle/>
          <a:p>
            <a:pPr algn="l">
              <a:lnSpc>
                <a:spcPts val="6200"/>
              </a:lnSpc>
            </a:pPr>
            <a:r>
              <a:rPr lang="en-US" sz="5000" b="1" spc="-105">
                <a:solidFill>
                  <a:srgbClr val="FFFFFE"/>
                </a:solidFill>
                <a:latin typeface="Glacial Indifference Bold"/>
                <a:ea typeface="Glacial Indifference Bold"/>
                <a:cs typeface="Glacial Indifference Bold"/>
                <a:sym typeface="Glacial Indifference Bold"/>
              </a:rPr>
              <a:t>Desain dan Perancangan Rest API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grpSp>
        <p:nvGrpSpPr>
          <p:cNvPr id="2" name="Group 2"/>
          <p:cNvGrpSpPr/>
          <p:nvPr/>
        </p:nvGrpSpPr>
        <p:grpSpPr>
          <a:xfrm>
            <a:off x="1157556" y="2440447"/>
            <a:ext cx="5030793" cy="4686390"/>
            <a:chOff x="0" y="0"/>
            <a:chExt cx="6707724" cy="6248519"/>
          </a:xfrm>
        </p:grpSpPr>
        <p:pic>
          <p:nvPicPr>
            <p:cNvPr id="3" name="Picture 3"/>
            <p:cNvPicPr>
              <a:picLocks noChangeAspect="1"/>
            </p:cNvPicPr>
            <p:nvPr/>
          </p:nvPicPr>
          <p:blipFill>
            <a:blip r:embed="rId2"/>
            <a:srcRect l="24186" t="32855" r="24129" b="31054"/>
            <a:stretch>
              <a:fillRect/>
            </a:stretch>
          </p:blipFill>
          <p:spPr>
            <a:xfrm>
              <a:off x="0" y="0"/>
              <a:ext cx="6707724" cy="6248519"/>
            </a:xfrm>
            <a:prstGeom prst="rect">
              <a:avLst/>
            </a:prstGeom>
          </p:spPr>
        </p:pic>
      </p:grpSp>
      <p:grpSp>
        <p:nvGrpSpPr>
          <p:cNvPr id="4" name="Group 4"/>
          <p:cNvGrpSpPr/>
          <p:nvPr/>
        </p:nvGrpSpPr>
        <p:grpSpPr>
          <a:xfrm>
            <a:off x="6566929" y="2440447"/>
            <a:ext cx="5159649" cy="4818148"/>
            <a:chOff x="0" y="0"/>
            <a:chExt cx="6879533" cy="6424198"/>
          </a:xfrm>
        </p:grpSpPr>
        <p:pic>
          <p:nvPicPr>
            <p:cNvPr id="5" name="Picture 5"/>
            <p:cNvPicPr>
              <a:picLocks noChangeAspect="1"/>
            </p:cNvPicPr>
            <p:nvPr/>
          </p:nvPicPr>
          <p:blipFill>
            <a:blip r:embed="rId3"/>
            <a:srcRect t="23768" b="23768"/>
            <a:stretch>
              <a:fillRect/>
            </a:stretch>
          </p:blipFill>
          <p:spPr>
            <a:xfrm>
              <a:off x="0" y="0"/>
              <a:ext cx="6879533" cy="6424198"/>
            </a:xfrm>
            <a:prstGeom prst="rect">
              <a:avLst/>
            </a:prstGeom>
          </p:spPr>
        </p:pic>
      </p:grpSp>
      <p:grpSp>
        <p:nvGrpSpPr>
          <p:cNvPr id="6" name="Group 6"/>
          <p:cNvGrpSpPr/>
          <p:nvPr/>
        </p:nvGrpSpPr>
        <p:grpSpPr>
          <a:xfrm>
            <a:off x="12107578" y="2440447"/>
            <a:ext cx="5159649" cy="4818148"/>
            <a:chOff x="0" y="0"/>
            <a:chExt cx="6879533" cy="6424198"/>
          </a:xfrm>
        </p:grpSpPr>
        <p:pic>
          <p:nvPicPr>
            <p:cNvPr id="7" name="Picture 7"/>
            <p:cNvPicPr>
              <a:picLocks noChangeAspect="1"/>
            </p:cNvPicPr>
            <p:nvPr/>
          </p:nvPicPr>
          <p:blipFill>
            <a:blip r:embed="rId4"/>
            <a:srcRect l="10701" t="37489" r="11382" b="14034"/>
            <a:stretch>
              <a:fillRect/>
            </a:stretch>
          </p:blipFill>
          <p:spPr>
            <a:xfrm>
              <a:off x="0" y="0"/>
              <a:ext cx="6879533" cy="6424198"/>
            </a:xfrm>
            <a:prstGeom prst="rect">
              <a:avLst/>
            </a:prstGeom>
          </p:spPr>
        </p:pic>
      </p:grpSp>
      <p:pic>
        <p:nvPicPr>
          <p:cNvPr id="8" name="Picture 8"/>
          <p:cNvPicPr>
            <a:picLocks noChangeAspect="1"/>
          </p:cNvPicPr>
          <p:nvPr/>
        </p:nvPicPr>
        <p:blipFill>
          <a:blip r:embed="rId5"/>
          <a:srcRect/>
          <a:stretch>
            <a:fillRect/>
          </a:stretch>
        </p:blipFill>
        <p:spPr>
          <a:xfrm>
            <a:off x="9701213" y="6908074"/>
            <a:ext cx="1734512" cy="701041"/>
          </a:xfrm>
          <a:prstGeom prst="rect">
            <a:avLst/>
          </a:prstGeom>
        </p:spPr>
      </p:pic>
      <p:pic>
        <p:nvPicPr>
          <p:cNvPr id="9" name="Picture 9"/>
          <p:cNvPicPr>
            <a:picLocks noChangeAspect="1"/>
          </p:cNvPicPr>
          <p:nvPr/>
        </p:nvPicPr>
        <p:blipFill>
          <a:blip r:embed="rId6"/>
          <a:srcRect/>
          <a:stretch>
            <a:fillRect/>
          </a:stretch>
        </p:blipFill>
        <p:spPr>
          <a:xfrm>
            <a:off x="11885032" y="2065158"/>
            <a:ext cx="1322984" cy="1322984"/>
          </a:xfrm>
          <a:prstGeom prst="rect">
            <a:avLst/>
          </a:prstGeom>
        </p:spPr>
      </p:pic>
      <p:sp>
        <p:nvSpPr>
          <p:cNvPr id="10" name="TextBox 10"/>
          <p:cNvSpPr txBox="1"/>
          <p:nvPr/>
        </p:nvSpPr>
        <p:spPr>
          <a:xfrm>
            <a:off x="1028700" y="7590849"/>
            <a:ext cx="5159649" cy="1012190"/>
          </a:xfrm>
          <a:prstGeom prst="rect">
            <a:avLst/>
          </a:prstGeom>
        </p:spPr>
        <p:txBody>
          <a:bodyPr lIns="0" tIns="0" rIns="0" bIns="0" rtlCol="0" anchor="t">
            <a:spAutoFit/>
          </a:bodyPr>
          <a:lstStyle/>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Rijal Pratama</a:t>
            </a:r>
          </a:p>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(20230040150)</a:t>
            </a:r>
          </a:p>
        </p:txBody>
      </p:sp>
      <p:sp>
        <p:nvSpPr>
          <p:cNvPr id="11" name="TextBox 11"/>
          <p:cNvSpPr txBox="1"/>
          <p:nvPr/>
        </p:nvSpPr>
        <p:spPr>
          <a:xfrm>
            <a:off x="6566929" y="7590849"/>
            <a:ext cx="5159649" cy="1012190"/>
          </a:xfrm>
          <a:prstGeom prst="rect">
            <a:avLst/>
          </a:prstGeom>
        </p:spPr>
        <p:txBody>
          <a:bodyPr lIns="0" tIns="0" rIns="0" bIns="0" rtlCol="0" anchor="t">
            <a:spAutoFit/>
          </a:bodyPr>
          <a:lstStyle/>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Rendi Alfa Nayoan</a:t>
            </a:r>
          </a:p>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(20230040210)</a:t>
            </a:r>
          </a:p>
        </p:txBody>
      </p:sp>
      <p:sp>
        <p:nvSpPr>
          <p:cNvPr id="12" name="TextBox 12"/>
          <p:cNvSpPr txBox="1"/>
          <p:nvPr/>
        </p:nvSpPr>
        <p:spPr>
          <a:xfrm>
            <a:off x="12099651" y="7590849"/>
            <a:ext cx="5159649" cy="1012190"/>
          </a:xfrm>
          <a:prstGeom prst="rect">
            <a:avLst/>
          </a:prstGeom>
        </p:spPr>
        <p:txBody>
          <a:bodyPr lIns="0" tIns="0" rIns="0" bIns="0" rtlCol="0" anchor="t">
            <a:spAutoFit/>
          </a:bodyPr>
          <a:lstStyle/>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Renaldi Cahya Kusuma</a:t>
            </a:r>
          </a:p>
          <a:p>
            <a:pPr algn="l">
              <a:lnSpc>
                <a:spcPts val="4060"/>
              </a:lnSpc>
            </a:pPr>
            <a:r>
              <a:rPr lang="en-US" sz="2900" b="1" spc="-60">
                <a:solidFill>
                  <a:srgbClr val="FFFFFE"/>
                </a:solidFill>
                <a:latin typeface="Glacial Indifference Bold"/>
                <a:ea typeface="Glacial Indifference Bold"/>
                <a:cs typeface="Glacial Indifference Bold"/>
                <a:sym typeface="Glacial Indifference Bold"/>
              </a:rPr>
              <a:t>(20230040216)</a:t>
            </a:r>
          </a:p>
        </p:txBody>
      </p:sp>
      <p:sp>
        <p:nvSpPr>
          <p:cNvPr id="13" name="TextBox 13"/>
          <p:cNvSpPr txBox="1"/>
          <p:nvPr/>
        </p:nvSpPr>
        <p:spPr>
          <a:xfrm>
            <a:off x="1028700" y="1143000"/>
            <a:ext cx="8115300" cy="644525"/>
          </a:xfrm>
          <a:prstGeom prst="rect">
            <a:avLst/>
          </a:prstGeom>
        </p:spPr>
        <p:txBody>
          <a:bodyPr lIns="0" tIns="0" rIns="0" bIns="0" rtlCol="0" anchor="t">
            <a:spAutoFit/>
          </a:bodyPr>
          <a:lstStyle/>
          <a:p>
            <a:pPr algn="l">
              <a:lnSpc>
                <a:spcPts val="4750"/>
              </a:lnSpc>
            </a:pPr>
            <a:r>
              <a:rPr lang="en-US" sz="5000" b="1" spc="-105">
                <a:solidFill>
                  <a:srgbClr val="FFFFFE"/>
                </a:solidFill>
                <a:latin typeface="Glacial Indifference Bold"/>
                <a:ea typeface="Glacial Indifference Bold"/>
                <a:cs typeface="Glacial Indifference Bold"/>
                <a:sym typeface="Glacial Indifference Bold"/>
              </a:rPr>
              <a:t>Anggota Kelompok</a:t>
            </a:r>
          </a:p>
        </p:txBody>
      </p:sp>
      <p:pic>
        <p:nvPicPr>
          <p:cNvPr id="14" name="Picture 14"/>
          <p:cNvPicPr>
            <a:picLocks noChangeAspect="1"/>
          </p:cNvPicPr>
          <p:nvPr/>
        </p:nvPicPr>
        <p:blipFill>
          <a:blip r:embed="rId6"/>
          <a:srcRect/>
          <a:stretch>
            <a:fillRect/>
          </a:stretch>
        </p:blipFill>
        <p:spPr>
          <a:xfrm>
            <a:off x="496065" y="1787525"/>
            <a:ext cx="1322984" cy="1322984"/>
          </a:xfrm>
          <a:prstGeom prst="rect">
            <a:avLst/>
          </a:prstGeom>
        </p:spPr>
      </p:pic>
      <p:pic>
        <p:nvPicPr>
          <p:cNvPr id="15" name="Picture 15"/>
          <p:cNvPicPr>
            <a:picLocks noChangeAspect="1"/>
          </p:cNvPicPr>
          <p:nvPr/>
        </p:nvPicPr>
        <p:blipFill>
          <a:blip r:embed="rId6"/>
          <a:srcRect/>
          <a:stretch>
            <a:fillRect/>
          </a:stretch>
        </p:blipFill>
        <p:spPr>
          <a:xfrm>
            <a:off x="6188349" y="2065158"/>
            <a:ext cx="1322984" cy="1322984"/>
          </a:xfrm>
          <a:prstGeom prst="rect">
            <a:avLst/>
          </a:prstGeom>
        </p:spPr>
      </p:pic>
      <p:pic>
        <p:nvPicPr>
          <p:cNvPr id="16" name="Picture 16"/>
          <p:cNvPicPr>
            <a:picLocks noChangeAspect="1"/>
          </p:cNvPicPr>
          <p:nvPr/>
        </p:nvPicPr>
        <p:blipFill>
          <a:blip r:embed="rId5"/>
          <a:srcRect/>
          <a:stretch>
            <a:fillRect/>
          </a:stretch>
        </p:blipFill>
        <p:spPr>
          <a:xfrm>
            <a:off x="15524788" y="6908074"/>
            <a:ext cx="1734512" cy="701041"/>
          </a:xfrm>
          <a:prstGeom prst="rect">
            <a:avLst/>
          </a:prstGeom>
        </p:spPr>
      </p:pic>
      <p:pic>
        <p:nvPicPr>
          <p:cNvPr id="17" name="Picture 17"/>
          <p:cNvPicPr>
            <a:picLocks noChangeAspect="1"/>
          </p:cNvPicPr>
          <p:nvPr/>
        </p:nvPicPr>
        <p:blipFill>
          <a:blip r:embed="rId5"/>
          <a:srcRect/>
          <a:stretch>
            <a:fillRect/>
          </a:stretch>
        </p:blipFill>
        <p:spPr>
          <a:xfrm>
            <a:off x="4453837" y="6776316"/>
            <a:ext cx="1734512" cy="70104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sp>
        <p:nvSpPr>
          <p:cNvPr id="2" name="TextBox 2"/>
          <p:cNvSpPr txBox="1"/>
          <p:nvPr/>
        </p:nvSpPr>
        <p:spPr>
          <a:xfrm>
            <a:off x="1701121" y="2221778"/>
            <a:ext cx="10232199" cy="784225"/>
          </a:xfrm>
          <a:prstGeom prst="rect">
            <a:avLst/>
          </a:prstGeom>
        </p:spPr>
        <p:txBody>
          <a:bodyPr lIns="0" tIns="0" rIns="0" bIns="0" rtlCol="0" anchor="t">
            <a:spAutoFit/>
          </a:bodyPr>
          <a:lstStyle/>
          <a:p>
            <a:pPr algn="ctr">
              <a:lnSpc>
                <a:spcPts val="6200"/>
              </a:lnSpc>
            </a:pPr>
            <a:r>
              <a:rPr lang="en-US" sz="5000" b="1" spc="-105">
                <a:solidFill>
                  <a:srgbClr val="FFFFFE"/>
                </a:solidFill>
                <a:latin typeface="Glacial Indifference Bold"/>
                <a:ea typeface="Glacial Indifference Bold"/>
                <a:cs typeface="Glacial Indifference Bold"/>
                <a:sym typeface="Glacial Indifference Bold"/>
              </a:rPr>
              <a:t>Sistem Manajemen Perpustakaan</a:t>
            </a:r>
          </a:p>
        </p:txBody>
      </p:sp>
      <p:pic>
        <p:nvPicPr>
          <p:cNvPr id="3" name="Picture 3"/>
          <p:cNvPicPr>
            <a:picLocks noChangeAspect="1"/>
          </p:cNvPicPr>
          <p:nvPr/>
        </p:nvPicPr>
        <p:blipFill>
          <a:blip r:embed="rId2"/>
          <a:srcRect/>
          <a:stretch>
            <a:fillRect/>
          </a:stretch>
        </p:blipFill>
        <p:spPr>
          <a:xfrm>
            <a:off x="2064790" y="8331770"/>
            <a:ext cx="1652992" cy="380188"/>
          </a:xfrm>
          <a:prstGeom prst="rect">
            <a:avLst/>
          </a:prstGeom>
        </p:spPr>
      </p:pic>
      <p:sp>
        <p:nvSpPr>
          <p:cNvPr id="4" name="TextBox 4"/>
          <p:cNvSpPr txBox="1"/>
          <p:nvPr/>
        </p:nvSpPr>
        <p:spPr>
          <a:xfrm>
            <a:off x="2832722" y="4532524"/>
            <a:ext cx="12622556" cy="2845853"/>
          </a:xfrm>
          <a:prstGeom prst="rect">
            <a:avLst/>
          </a:prstGeom>
        </p:spPr>
        <p:txBody>
          <a:bodyPr lIns="0" tIns="0" rIns="0" bIns="0" rtlCol="0" anchor="t">
            <a:spAutoFit/>
          </a:bodyPr>
          <a:lstStyle/>
          <a:p>
            <a:pPr algn="just">
              <a:lnSpc>
                <a:spcPts val="3791"/>
              </a:lnSpc>
            </a:pPr>
            <a:r>
              <a:rPr lang="en-US" sz="2708">
                <a:solidFill>
                  <a:srgbClr val="FFFFFE"/>
                </a:solidFill>
                <a:latin typeface="Canva Sans"/>
                <a:ea typeface="Canva Sans"/>
                <a:cs typeface="Canva Sans"/>
                <a:sym typeface="Canva Sans"/>
              </a:rPr>
              <a:t>Sistem Manajemen Perpustakaan (Library Management System) adalah sebuah aplikasi perangkat lunak yang digunakan untuk mengelola dan mengatur koleksi perpustakaan, seperti buku, majalah, jurnal, dan materi lainnya. Dalam konteks database, sistem manajemen perpustakaan memiliki struktur database yang memungkinkan data untuk disimpan, dikelola, dan diakses dengan cara yang efisien. </a:t>
            </a:r>
          </a:p>
        </p:txBody>
      </p:sp>
      <p:pic>
        <p:nvPicPr>
          <p:cNvPr id="5" name="Picture 5"/>
          <p:cNvPicPr>
            <a:picLocks noChangeAspect="1"/>
          </p:cNvPicPr>
          <p:nvPr/>
        </p:nvPicPr>
        <p:blipFill>
          <a:blip r:embed="rId2"/>
          <a:srcRect/>
          <a:stretch>
            <a:fillRect/>
          </a:stretch>
        </p:blipFill>
        <p:spPr>
          <a:xfrm>
            <a:off x="12093366" y="2060259"/>
            <a:ext cx="1652992" cy="3801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914599" y="1553970"/>
            <a:ext cx="11196735" cy="8229600"/>
          </a:xfrm>
          <a:prstGeom prst="rect">
            <a:avLst/>
          </a:prstGeom>
        </p:spPr>
      </p:pic>
      <p:sp>
        <p:nvSpPr>
          <p:cNvPr id="3" name="TextBox 3"/>
          <p:cNvSpPr txBox="1"/>
          <p:nvPr/>
        </p:nvSpPr>
        <p:spPr>
          <a:xfrm>
            <a:off x="1028700" y="2383297"/>
            <a:ext cx="8677609" cy="6875003"/>
          </a:xfrm>
          <a:prstGeom prst="rect">
            <a:avLst/>
          </a:prstGeom>
        </p:spPr>
        <p:txBody>
          <a:bodyPr lIns="0" tIns="0" rIns="0" bIns="0" rtlCol="0" anchor="t">
            <a:spAutoFit/>
          </a:bodyPr>
          <a:lstStyle/>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Endpoint &amp; URL: Menentukan titik akses untuk data. Contoh: /users, /users/{id}.</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Metode HTTP: Operasi pada data dengan HTTP:</a:t>
            </a:r>
          </a:p>
          <a:p>
            <a:pPr marL="1120226" lvl="2" indent="-373409"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GET: Ambil data</a:t>
            </a:r>
          </a:p>
          <a:p>
            <a:pPr marL="1120226" lvl="2" indent="-373409"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POST: Tambah data</a:t>
            </a:r>
          </a:p>
          <a:p>
            <a:pPr marL="1120226" lvl="2" indent="-373409"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PUT: Update data</a:t>
            </a:r>
          </a:p>
          <a:p>
            <a:pPr marL="1120226" lvl="2" indent="-373409"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DELETE: Hapus data</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Stateless: Setiap permintaan bersifat independen.</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Format Response: Data umumnya dikembalikan dalam format JSON.</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Versioning: API versi untuk menjaga kompatibilitas (contoh: /v1/users).</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Autentikasi: Keamanan dengan API Key atau OAuth.</a:t>
            </a:r>
          </a:p>
          <a:p>
            <a:pPr marL="560113" lvl="1" indent="-280057" algn="just">
              <a:lnSpc>
                <a:spcPts val="3632"/>
              </a:lnSpc>
              <a:buFont typeface="Arial"/>
              <a:buChar char="•"/>
            </a:pPr>
            <a:r>
              <a:rPr lang="en-US" sz="2594" spc="-54">
                <a:solidFill>
                  <a:srgbClr val="FFFFFE"/>
                </a:solidFill>
                <a:latin typeface="Glacial Indifference"/>
                <a:ea typeface="Glacial Indifference"/>
                <a:cs typeface="Glacial Indifference"/>
                <a:sym typeface="Glacial Indifference"/>
              </a:rPr>
              <a:t>Error Handling: Menyediakan kode dan pesan kesalahan yang jelas.</a:t>
            </a:r>
          </a:p>
        </p:txBody>
      </p:sp>
      <p:sp>
        <p:nvSpPr>
          <p:cNvPr id="4" name="TextBox 4"/>
          <p:cNvSpPr txBox="1"/>
          <p:nvPr/>
        </p:nvSpPr>
        <p:spPr>
          <a:xfrm>
            <a:off x="2335524" y="1114425"/>
            <a:ext cx="6015650" cy="964816"/>
          </a:xfrm>
          <a:prstGeom prst="rect">
            <a:avLst/>
          </a:prstGeom>
        </p:spPr>
        <p:txBody>
          <a:bodyPr lIns="0" tIns="0" rIns="0" bIns="0" rtlCol="0" anchor="t">
            <a:spAutoFit/>
          </a:bodyPr>
          <a:lstStyle/>
          <a:p>
            <a:pPr algn="ctr">
              <a:lnSpc>
                <a:spcPts val="3677"/>
              </a:lnSpc>
            </a:pPr>
            <a:r>
              <a:rPr lang="en-US" sz="3870" b="1" spc="-81">
                <a:solidFill>
                  <a:srgbClr val="FFFFFE"/>
                </a:solidFill>
                <a:latin typeface="Glacial Indifference Bold"/>
                <a:ea typeface="Glacial Indifference Bold"/>
                <a:cs typeface="Glacial Indifference Bold"/>
                <a:sym typeface="Glacial Indifference Bold"/>
              </a:rPr>
              <a:t>Desain dan Perancangan Rest API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557578" y="7870414"/>
            <a:ext cx="3505562" cy="788751"/>
          </a:xfrm>
          <a:prstGeom prst="rect">
            <a:avLst/>
          </a:prstGeom>
        </p:spPr>
      </p:pic>
      <p:sp>
        <p:nvSpPr>
          <p:cNvPr id="3" name="Freeform 3"/>
          <p:cNvSpPr/>
          <p:nvPr/>
        </p:nvSpPr>
        <p:spPr>
          <a:xfrm>
            <a:off x="10284974" y="2440447"/>
            <a:ext cx="6050770" cy="5053152"/>
          </a:xfrm>
          <a:custGeom>
            <a:avLst/>
            <a:gdLst/>
            <a:ahLst/>
            <a:cxnLst/>
            <a:rect l="l" t="t" r="r" b="b"/>
            <a:pathLst>
              <a:path w="6050770" h="5053152">
                <a:moveTo>
                  <a:pt x="0" y="0"/>
                </a:moveTo>
                <a:lnTo>
                  <a:pt x="6050770" y="0"/>
                </a:lnTo>
                <a:lnTo>
                  <a:pt x="6050770" y="5053152"/>
                </a:lnTo>
                <a:lnTo>
                  <a:pt x="0" y="5053152"/>
                </a:lnTo>
                <a:lnTo>
                  <a:pt x="0" y="0"/>
                </a:lnTo>
                <a:close/>
              </a:path>
            </a:pathLst>
          </a:custGeom>
          <a:blipFill>
            <a:blip r:embed="rId3"/>
            <a:stretch>
              <a:fillRect/>
            </a:stretch>
          </a:blipFill>
        </p:spPr>
      </p:sp>
      <p:sp>
        <p:nvSpPr>
          <p:cNvPr id="4" name="TextBox 4"/>
          <p:cNvSpPr txBox="1"/>
          <p:nvPr/>
        </p:nvSpPr>
        <p:spPr>
          <a:xfrm>
            <a:off x="1028700" y="2278522"/>
            <a:ext cx="8115300" cy="1891411"/>
          </a:xfrm>
          <a:prstGeom prst="rect">
            <a:avLst/>
          </a:prstGeom>
        </p:spPr>
        <p:txBody>
          <a:bodyPr lIns="0" tIns="0" rIns="0" bIns="0" rtlCol="0" anchor="t">
            <a:spAutoFit/>
          </a:bodyPr>
          <a:lstStyle/>
          <a:p>
            <a:pPr algn="just">
              <a:lnSpc>
                <a:spcPts val="5162"/>
              </a:lnSpc>
            </a:pPr>
            <a:r>
              <a:rPr lang="en-US" sz="2900" spc="-60">
                <a:solidFill>
                  <a:srgbClr val="FFFFFE"/>
                </a:solidFill>
                <a:latin typeface="Glacial Indifference"/>
                <a:ea typeface="Glacial Indifference"/>
                <a:cs typeface="Glacial Indifference"/>
                <a:sym typeface="Glacial Indifference"/>
              </a:rPr>
              <a:t>Kami menggunakan PhpMyAdmin dan membuat  5 tabel yang saling berkolerasi antara 1 dengan yang lainnya.</a:t>
            </a:r>
          </a:p>
        </p:txBody>
      </p:sp>
      <p:sp>
        <p:nvSpPr>
          <p:cNvPr id="5" name="TextBox 5"/>
          <p:cNvSpPr txBox="1"/>
          <p:nvPr/>
        </p:nvSpPr>
        <p:spPr>
          <a:xfrm>
            <a:off x="1028700" y="1143000"/>
            <a:ext cx="8115300" cy="644525"/>
          </a:xfrm>
          <a:prstGeom prst="rect">
            <a:avLst/>
          </a:prstGeom>
        </p:spPr>
        <p:txBody>
          <a:bodyPr lIns="0" tIns="0" rIns="0" bIns="0" rtlCol="0" anchor="t">
            <a:spAutoFit/>
          </a:bodyPr>
          <a:lstStyle/>
          <a:p>
            <a:pPr algn="l">
              <a:lnSpc>
                <a:spcPts val="4750"/>
              </a:lnSpc>
            </a:pPr>
            <a:r>
              <a:rPr lang="en-US" sz="5000" b="1" spc="-105">
                <a:solidFill>
                  <a:srgbClr val="FFFFFE"/>
                </a:solidFill>
                <a:latin typeface="Glacial Indifference Bold"/>
                <a:ea typeface="Glacial Indifference Bold"/>
                <a:cs typeface="Glacial Indifference Bold"/>
                <a:sym typeface="Glacial Indifference Bold"/>
              </a:rPr>
              <a:t>DataBase</a:t>
            </a:r>
          </a:p>
        </p:txBody>
      </p:sp>
      <p:sp>
        <p:nvSpPr>
          <p:cNvPr id="6" name="TextBox 6"/>
          <p:cNvSpPr txBox="1"/>
          <p:nvPr/>
        </p:nvSpPr>
        <p:spPr>
          <a:xfrm>
            <a:off x="1028700" y="4176954"/>
            <a:ext cx="8115300" cy="4482212"/>
          </a:xfrm>
          <a:prstGeom prst="rect">
            <a:avLst/>
          </a:prstGeom>
        </p:spPr>
        <p:txBody>
          <a:bodyPr lIns="0" tIns="0" rIns="0" bIns="0" rtlCol="0" anchor="t">
            <a:spAutoFit/>
          </a:bodyPr>
          <a:lstStyle/>
          <a:p>
            <a:pPr algn="just">
              <a:lnSpc>
                <a:spcPts val="5161"/>
              </a:lnSpc>
            </a:pPr>
            <a:r>
              <a:rPr lang="en-US" sz="2899" b="1" spc="-60">
                <a:solidFill>
                  <a:srgbClr val="FFFFFE"/>
                </a:solidFill>
                <a:latin typeface="Glacial Indifference Bold"/>
                <a:ea typeface="Glacial Indifference Bold"/>
                <a:cs typeface="Glacial Indifference Bold"/>
                <a:sym typeface="Glacial Indifference Bold"/>
              </a:rPr>
              <a:t>Prisma Migration</a:t>
            </a:r>
            <a:r>
              <a:rPr lang="en-US" sz="2899" spc="-60">
                <a:solidFill>
                  <a:srgbClr val="FFFFFE"/>
                </a:solidFill>
                <a:latin typeface="Glacial Indifference"/>
                <a:ea typeface="Glacial Indifference"/>
                <a:cs typeface="Glacial Indifference"/>
                <a:sym typeface="Glacial Indifference"/>
              </a:rPr>
              <a:t> adalah fitur dalam Prisma ORM yang digunakan untuk mengelola perubahan skema database secara otomatis. Dengan Prisma Migration, pengembang dapat mendefinisikan struktur database dalam file schema.prisma, kemudian membuat perubahan pada skema seperti menambah tabel atau mengubah kolom.</a:t>
            </a:r>
          </a:p>
        </p:txBody>
      </p:sp>
      <p:pic>
        <p:nvPicPr>
          <p:cNvPr id="7" name="Picture 7"/>
          <p:cNvPicPr>
            <a:picLocks noChangeAspect="1"/>
          </p:cNvPicPr>
          <p:nvPr/>
        </p:nvPicPr>
        <p:blipFill>
          <a:blip r:embed="rId2"/>
          <a:srcRect/>
          <a:stretch>
            <a:fillRect/>
          </a:stretch>
        </p:blipFill>
        <p:spPr>
          <a:xfrm>
            <a:off x="4236303" y="998774"/>
            <a:ext cx="3505562" cy="7887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sp>
        <p:nvSpPr>
          <p:cNvPr id="2" name="TextBox 2"/>
          <p:cNvSpPr txBox="1"/>
          <p:nvPr/>
        </p:nvSpPr>
        <p:spPr>
          <a:xfrm>
            <a:off x="1028700" y="3086100"/>
            <a:ext cx="4057650" cy="1012190"/>
          </a:xfrm>
          <a:prstGeom prst="rect">
            <a:avLst/>
          </a:prstGeom>
        </p:spPr>
        <p:txBody>
          <a:bodyPr lIns="0" tIns="0" rIns="0" bIns="0" rtlCol="0" anchor="t">
            <a:spAutoFit/>
          </a:bodyPr>
          <a:lstStyle/>
          <a:p>
            <a:pPr algn="l">
              <a:lnSpc>
                <a:spcPts val="4060"/>
              </a:lnSpc>
            </a:pPr>
            <a:r>
              <a:rPr lang="en-US" sz="2900" b="1" spc="-60" dirty="0" err="1">
                <a:solidFill>
                  <a:srgbClr val="FFFFFE"/>
                </a:solidFill>
                <a:latin typeface="Glacial Indifference Bold"/>
                <a:ea typeface="Glacial Indifference Bold"/>
                <a:cs typeface="Glacial Indifference Bold"/>
                <a:sym typeface="Glacial Indifference Bold"/>
              </a:rPr>
              <a:t>Analisis</a:t>
            </a:r>
            <a:r>
              <a:rPr lang="en-US" sz="2900" b="1" spc="-60" dirty="0">
                <a:solidFill>
                  <a:srgbClr val="FFFFFE"/>
                </a:solidFill>
                <a:latin typeface="Glacial Indifference Bold"/>
                <a:ea typeface="Glacial Indifference Bold"/>
                <a:cs typeface="Glacial Indifference Bold"/>
                <a:sym typeface="Glacial Indifference Bold"/>
              </a:rPr>
              <a:t> </a:t>
            </a:r>
            <a:r>
              <a:rPr lang="en-US" sz="2900" b="1" spc="-60" dirty="0" err="1">
                <a:solidFill>
                  <a:srgbClr val="FFFFFE"/>
                </a:solidFill>
                <a:latin typeface="Glacial Indifference Bold"/>
                <a:ea typeface="Glacial Indifference Bold"/>
                <a:cs typeface="Glacial Indifference Bold"/>
                <a:sym typeface="Glacial Indifference Bold"/>
              </a:rPr>
              <a:t>Kebutuhan</a:t>
            </a:r>
            <a:r>
              <a:rPr lang="en-US" sz="2900" b="1" spc="-60" dirty="0">
                <a:solidFill>
                  <a:srgbClr val="FFFFFE"/>
                </a:solidFill>
                <a:latin typeface="Glacial Indifference Bold"/>
                <a:ea typeface="Glacial Indifference Bold"/>
                <a:cs typeface="Glacial Indifference Bold"/>
                <a:sym typeface="Glacial Indifference Bold"/>
              </a:rPr>
              <a:t> Data dan Design Skema</a:t>
            </a:r>
          </a:p>
        </p:txBody>
      </p:sp>
      <p:sp>
        <p:nvSpPr>
          <p:cNvPr id="3" name="TextBox 3"/>
          <p:cNvSpPr txBox="1"/>
          <p:nvPr/>
        </p:nvSpPr>
        <p:spPr>
          <a:xfrm>
            <a:off x="7094957" y="3104326"/>
            <a:ext cx="4098085" cy="1012190"/>
          </a:xfrm>
          <a:prstGeom prst="rect">
            <a:avLst/>
          </a:prstGeom>
        </p:spPr>
        <p:txBody>
          <a:bodyPr lIns="0" tIns="0" rIns="0" bIns="0" rtlCol="0" anchor="t">
            <a:spAutoFit/>
          </a:bodyPr>
          <a:lstStyle/>
          <a:p>
            <a:pPr algn="l">
              <a:lnSpc>
                <a:spcPts val="4060"/>
              </a:lnSpc>
            </a:pPr>
            <a:r>
              <a:rPr lang="en-US" sz="2900" b="1" spc="-60" dirty="0" err="1">
                <a:solidFill>
                  <a:srgbClr val="FFFFFE"/>
                </a:solidFill>
                <a:latin typeface="Glacial Indifference Bold"/>
                <a:ea typeface="Glacial Indifference Bold"/>
                <a:cs typeface="Glacial Indifference Bold"/>
                <a:sym typeface="Glacial Indifference Bold"/>
              </a:rPr>
              <a:t>Normalisasi</a:t>
            </a:r>
            <a:r>
              <a:rPr lang="en-US" sz="2900" b="1" spc="-60" dirty="0">
                <a:solidFill>
                  <a:srgbClr val="FFFFFE"/>
                </a:solidFill>
                <a:latin typeface="Glacial Indifference Bold"/>
                <a:ea typeface="Glacial Indifference Bold"/>
                <a:cs typeface="Glacial Indifference Bold"/>
                <a:sym typeface="Glacial Indifference Bold"/>
              </a:rPr>
              <a:t> dan Design </a:t>
            </a:r>
            <a:r>
              <a:rPr lang="en-US" sz="2900" b="1" spc="-60" dirty="0" err="1">
                <a:solidFill>
                  <a:srgbClr val="FFFFFE"/>
                </a:solidFill>
                <a:latin typeface="Glacial Indifference Bold"/>
                <a:ea typeface="Glacial Indifference Bold"/>
                <a:cs typeface="Glacial Indifference Bold"/>
                <a:sym typeface="Glacial Indifference Bold"/>
              </a:rPr>
              <a:t>Relasi</a:t>
            </a:r>
            <a:r>
              <a:rPr lang="en-US" sz="2900" b="1" spc="-60" dirty="0">
                <a:solidFill>
                  <a:srgbClr val="FFFFFE"/>
                </a:solidFill>
                <a:latin typeface="Glacial Indifference Bold"/>
                <a:ea typeface="Glacial Indifference Bold"/>
                <a:cs typeface="Glacial Indifference Bold"/>
                <a:sym typeface="Glacial Indifference Bold"/>
              </a:rPr>
              <a:t> Antar </a:t>
            </a:r>
            <a:r>
              <a:rPr lang="en-US" sz="2900" b="1" spc="-60" dirty="0" err="1">
                <a:solidFill>
                  <a:srgbClr val="FFFFFE"/>
                </a:solidFill>
                <a:latin typeface="Glacial Indifference Bold"/>
                <a:ea typeface="Glacial Indifference Bold"/>
                <a:cs typeface="Glacial Indifference Bold"/>
                <a:sym typeface="Glacial Indifference Bold"/>
              </a:rPr>
              <a:t>Tabel</a:t>
            </a:r>
            <a:endParaRPr lang="en-US" sz="2900" b="1" spc="-60" dirty="0">
              <a:solidFill>
                <a:srgbClr val="FFFFFE"/>
              </a:solidFill>
              <a:latin typeface="Glacial Indifference Bold"/>
              <a:ea typeface="Glacial Indifference Bold"/>
              <a:cs typeface="Glacial Indifference Bold"/>
              <a:sym typeface="Glacial Indifference Bold"/>
            </a:endParaRPr>
          </a:p>
        </p:txBody>
      </p:sp>
      <p:sp>
        <p:nvSpPr>
          <p:cNvPr id="4" name="TextBox 4"/>
          <p:cNvSpPr txBox="1"/>
          <p:nvPr/>
        </p:nvSpPr>
        <p:spPr>
          <a:xfrm>
            <a:off x="13413463" y="3150796"/>
            <a:ext cx="3845837" cy="1012190"/>
          </a:xfrm>
          <a:prstGeom prst="rect">
            <a:avLst/>
          </a:prstGeom>
        </p:spPr>
        <p:txBody>
          <a:bodyPr lIns="0" tIns="0" rIns="0" bIns="0" rtlCol="0" anchor="t">
            <a:spAutoFit/>
          </a:bodyPr>
          <a:lstStyle/>
          <a:p>
            <a:pPr algn="l">
              <a:lnSpc>
                <a:spcPts val="4060"/>
              </a:lnSpc>
            </a:pPr>
            <a:r>
              <a:rPr lang="en-US" sz="2900" b="1" spc="-60" dirty="0" err="1">
                <a:solidFill>
                  <a:srgbClr val="FFFFFE"/>
                </a:solidFill>
                <a:latin typeface="Glacial Indifference Bold"/>
                <a:ea typeface="Glacial Indifference Bold"/>
                <a:cs typeface="Glacial Indifference Bold"/>
                <a:sym typeface="Glacial Indifference Bold"/>
              </a:rPr>
              <a:t>Keamanan</a:t>
            </a:r>
            <a:r>
              <a:rPr lang="en-US" sz="2900" b="1" spc="-60" dirty="0">
                <a:solidFill>
                  <a:srgbClr val="FFFFFE"/>
                </a:solidFill>
                <a:latin typeface="Glacial Indifference Bold"/>
                <a:ea typeface="Glacial Indifference Bold"/>
                <a:cs typeface="Glacial Indifference Bold"/>
                <a:sym typeface="Glacial Indifference Bold"/>
              </a:rPr>
              <a:t> dan </a:t>
            </a:r>
            <a:r>
              <a:rPr lang="en-US" sz="2900" b="1" spc="-60" dirty="0" err="1">
                <a:solidFill>
                  <a:srgbClr val="FFFFFE"/>
                </a:solidFill>
                <a:latin typeface="Glacial Indifference Bold"/>
                <a:ea typeface="Glacial Indifference Bold"/>
                <a:cs typeface="Glacial Indifference Bold"/>
                <a:sym typeface="Glacial Indifference Bold"/>
              </a:rPr>
              <a:t>Pengelolaan</a:t>
            </a:r>
            <a:r>
              <a:rPr lang="en-US" sz="2900" b="1" spc="-60" dirty="0">
                <a:solidFill>
                  <a:srgbClr val="FFFFFE"/>
                </a:solidFill>
                <a:latin typeface="Glacial Indifference Bold"/>
                <a:ea typeface="Glacial Indifference Bold"/>
                <a:cs typeface="Glacial Indifference Bold"/>
                <a:sym typeface="Glacial Indifference Bold"/>
              </a:rPr>
              <a:t> </a:t>
            </a:r>
            <a:r>
              <a:rPr lang="en-US" sz="2900" b="1" spc="-60" dirty="0" err="1">
                <a:solidFill>
                  <a:srgbClr val="FFFFFE"/>
                </a:solidFill>
                <a:latin typeface="Glacial Indifference Bold"/>
                <a:ea typeface="Glacial Indifference Bold"/>
                <a:cs typeface="Glacial Indifference Bold"/>
                <a:sym typeface="Glacial Indifference Bold"/>
              </a:rPr>
              <a:t>Akses</a:t>
            </a:r>
            <a:r>
              <a:rPr lang="en-US" sz="2900" b="1" spc="-60" dirty="0">
                <a:solidFill>
                  <a:srgbClr val="FFFFFE"/>
                </a:solidFill>
                <a:latin typeface="Glacial Indifference Bold"/>
                <a:ea typeface="Glacial Indifference Bold"/>
                <a:cs typeface="Glacial Indifference Bold"/>
                <a:sym typeface="Glacial Indifference Bold"/>
              </a:rPr>
              <a:t> </a:t>
            </a:r>
          </a:p>
        </p:txBody>
      </p:sp>
      <p:sp>
        <p:nvSpPr>
          <p:cNvPr id="5" name="TextBox 5"/>
          <p:cNvSpPr txBox="1"/>
          <p:nvPr/>
        </p:nvSpPr>
        <p:spPr>
          <a:xfrm>
            <a:off x="838200" y="4473858"/>
            <a:ext cx="3728006" cy="4118576"/>
          </a:xfrm>
          <a:prstGeom prst="rect">
            <a:avLst/>
          </a:prstGeom>
        </p:spPr>
        <p:txBody>
          <a:bodyPr lIns="0" tIns="0" rIns="0" bIns="0" rtlCol="0" anchor="t">
            <a:spAutoFit/>
          </a:bodyPr>
          <a:lstStyle/>
          <a:p>
            <a:pPr marL="417590" lvl="1" indent="-208795" algn="l">
              <a:lnSpc>
                <a:spcPts val="2707"/>
              </a:lnSpc>
              <a:buFont typeface="Arial"/>
              <a:buChar char="•"/>
            </a:pPr>
            <a:r>
              <a:rPr lang="en-US" sz="1934" spc="-40" dirty="0" err="1">
                <a:solidFill>
                  <a:srgbClr val="FFFFFE"/>
                </a:solidFill>
                <a:latin typeface="Glacial Indifference"/>
                <a:ea typeface="Glacial Indifference"/>
                <a:cs typeface="Glacial Indifference"/>
                <a:sym typeface="Glacial Indifference"/>
              </a:rPr>
              <a:t>Menentukan</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entitas</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seperti</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buku</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anggota</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transaksi</a:t>
            </a:r>
            <a:r>
              <a:rPr lang="en-US" sz="1934" spc="-40" dirty="0">
                <a:solidFill>
                  <a:srgbClr val="FFFFFE"/>
                </a:solidFill>
                <a:latin typeface="Glacial Indifference"/>
                <a:ea typeface="Glacial Indifference"/>
                <a:cs typeface="Glacial Indifference"/>
                <a:sym typeface="Glacial Indifference"/>
              </a:rPr>
              <a:t>) dan </a:t>
            </a:r>
            <a:r>
              <a:rPr lang="en-US" sz="1934" spc="-40" dirty="0" err="1">
                <a:solidFill>
                  <a:srgbClr val="FFFFFE"/>
                </a:solidFill>
                <a:latin typeface="Glacial Indifference"/>
                <a:ea typeface="Glacial Indifference"/>
                <a:cs typeface="Glacial Indifference"/>
                <a:sym typeface="Glacial Indifference"/>
              </a:rPr>
              <a:t>atribut</a:t>
            </a:r>
            <a:r>
              <a:rPr lang="en-US" sz="1934" spc="-40" dirty="0">
                <a:solidFill>
                  <a:srgbClr val="FFFFFE"/>
                </a:solidFill>
                <a:latin typeface="Glacial Indifference"/>
                <a:ea typeface="Glacial Indifference"/>
                <a:cs typeface="Glacial Indifference"/>
                <a:sym typeface="Glacial Indifference"/>
              </a:rPr>
              <a:t> yang </a:t>
            </a:r>
            <a:r>
              <a:rPr lang="en-US" sz="1934" spc="-40" dirty="0" err="1">
                <a:solidFill>
                  <a:srgbClr val="FFFFFE"/>
                </a:solidFill>
                <a:latin typeface="Glacial Indifference"/>
                <a:ea typeface="Glacial Indifference"/>
                <a:cs typeface="Glacial Indifference"/>
                <a:sym typeface="Glacial Indifference"/>
              </a:rPr>
              <a:t>diperlukan</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judul</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buku</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nama</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anggota</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tanggal</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peminjaman</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dll</a:t>
            </a:r>
            <a:r>
              <a:rPr lang="en-US" sz="1934" spc="-40" dirty="0">
                <a:solidFill>
                  <a:srgbClr val="FFFFFE"/>
                </a:solidFill>
                <a:latin typeface="Glacial Indifference"/>
                <a:ea typeface="Glacial Indifference"/>
                <a:cs typeface="Glacial Indifference"/>
                <a:sym typeface="Glacial Indifference"/>
              </a:rPr>
              <a:t>).</a:t>
            </a:r>
          </a:p>
          <a:p>
            <a:pPr marL="417590" lvl="1" indent="-208795" algn="l">
              <a:lnSpc>
                <a:spcPts val="2707"/>
              </a:lnSpc>
              <a:buFont typeface="Arial"/>
              <a:buChar char="•"/>
            </a:pPr>
            <a:r>
              <a:rPr lang="en-US" sz="1934" spc="-40" dirty="0" err="1">
                <a:solidFill>
                  <a:srgbClr val="FFFFFE"/>
                </a:solidFill>
                <a:latin typeface="Glacial Indifference"/>
                <a:ea typeface="Glacial Indifference"/>
                <a:cs typeface="Glacial Indifference"/>
                <a:sym typeface="Glacial Indifference"/>
              </a:rPr>
              <a:t>Merancang</a:t>
            </a:r>
            <a:r>
              <a:rPr lang="en-US" sz="1934" spc="-40" dirty="0">
                <a:solidFill>
                  <a:srgbClr val="FFFFFE"/>
                </a:solidFill>
                <a:latin typeface="Glacial Indifference"/>
                <a:ea typeface="Glacial Indifference"/>
                <a:cs typeface="Glacial Indifference"/>
                <a:sym typeface="Glacial Indifference"/>
              </a:rPr>
              <a:t> diagram </a:t>
            </a:r>
            <a:r>
              <a:rPr lang="en-US" sz="1934" spc="-40" dirty="0" err="1">
                <a:solidFill>
                  <a:srgbClr val="FFFFFE"/>
                </a:solidFill>
                <a:latin typeface="Glacial Indifference"/>
                <a:ea typeface="Glacial Indifference"/>
                <a:cs typeface="Glacial Indifference"/>
                <a:sym typeface="Glacial Indifference"/>
              </a:rPr>
              <a:t>entitas-relasi</a:t>
            </a:r>
            <a:r>
              <a:rPr lang="en-US" sz="1934" spc="-40" dirty="0">
                <a:solidFill>
                  <a:srgbClr val="FFFFFE"/>
                </a:solidFill>
                <a:latin typeface="Glacial Indifference"/>
                <a:ea typeface="Glacial Indifference"/>
                <a:cs typeface="Glacial Indifference"/>
                <a:sym typeface="Glacial Indifference"/>
              </a:rPr>
              <a:t> (ERD) </a:t>
            </a:r>
            <a:r>
              <a:rPr lang="en-US" sz="1934" spc="-40" dirty="0" err="1">
                <a:solidFill>
                  <a:srgbClr val="FFFFFE"/>
                </a:solidFill>
                <a:latin typeface="Glacial Indifference"/>
                <a:ea typeface="Glacial Indifference"/>
                <a:cs typeface="Glacial Indifference"/>
                <a:sym typeface="Glacial Indifference"/>
              </a:rPr>
              <a:t>untuk</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menggambarkan</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hubungan</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antar</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entitas</a:t>
            </a:r>
            <a:r>
              <a:rPr lang="en-US" sz="1934" spc="-40" dirty="0">
                <a:solidFill>
                  <a:srgbClr val="FFFFFE"/>
                </a:solidFill>
                <a:latin typeface="Glacial Indifference"/>
                <a:ea typeface="Glacial Indifference"/>
                <a:cs typeface="Glacial Indifference"/>
                <a:sym typeface="Glacial Indifference"/>
              </a:rPr>
              <a:t> dan </a:t>
            </a:r>
            <a:r>
              <a:rPr lang="en-US" sz="1934" spc="-40" dirty="0" err="1">
                <a:solidFill>
                  <a:srgbClr val="FFFFFE"/>
                </a:solidFill>
                <a:latin typeface="Glacial Indifference"/>
                <a:ea typeface="Glacial Indifference"/>
                <a:cs typeface="Glacial Indifference"/>
                <a:sym typeface="Glacial Indifference"/>
              </a:rPr>
              <a:t>memastikan</a:t>
            </a:r>
            <a:r>
              <a:rPr lang="en-US" sz="1934" spc="-40" dirty="0">
                <a:solidFill>
                  <a:srgbClr val="FFFFFE"/>
                </a:solidFill>
                <a:latin typeface="Glacial Indifference"/>
                <a:ea typeface="Glacial Indifference"/>
                <a:cs typeface="Glacial Indifference"/>
                <a:sym typeface="Glacial Indifference"/>
              </a:rPr>
              <a:t> database </a:t>
            </a:r>
            <a:r>
              <a:rPr lang="en-US" sz="1934" spc="-40" dirty="0" err="1">
                <a:solidFill>
                  <a:srgbClr val="FFFFFE"/>
                </a:solidFill>
                <a:latin typeface="Glacial Indifference"/>
                <a:ea typeface="Glacial Indifference"/>
                <a:cs typeface="Glacial Indifference"/>
                <a:sym typeface="Glacial Indifference"/>
              </a:rPr>
              <a:t>memiliki</a:t>
            </a:r>
            <a:r>
              <a:rPr lang="en-US" sz="1934" spc="-40" dirty="0">
                <a:solidFill>
                  <a:srgbClr val="FFFFFE"/>
                </a:solidFill>
                <a:latin typeface="Glacial Indifference"/>
                <a:ea typeface="Glacial Indifference"/>
                <a:cs typeface="Glacial Indifference"/>
                <a:sym typeface="Glacial Indifference"/>
              </a:rPr>
              <a:t> </a:t>
            </a:r>
            <a:r>
              <a:rPr lang="en-US" sz="1934" spc="-40" dirty="0" err="1">
                <a:solidFill>
                  <a:srgbClr val="FFFFFE"/>
                </a:solidFill>
                <a:latin typeface="Glacial Indifference"/>
                <a:ea typeface="Glacial Indifference"/>
                <a:cs typeface="Glacial Indifference"/>
                <a:sym typeface="Glacial Indifference"/>
              </a:rPr>
              <a:t>struktur</a:t>
            </a:r>
            <a:r>
              <a:rPr lang="en-US" sz="1934" spc="-40" dirty="0">
                <a:solidFill>
                  <a:srgbClr val="FFFFFE"/>
                </a:solidFill>
                <a:latin typeface="Glacial Indifference"/>
                <a:ea typeface="Glacial Indifference"/>
                <a:cs typeface="Glacial Indifference"/>
                <a:sym typeface="Glacial Indifference"/>
              </a:rPr>
              <a:t> yang </a:t>
            </a:r>
            <a:r>
              <a:rPr lang="en-US" sz="1934" spc="-40" dirty="0" err="1">
                <a:solidFill>
                  <a:srgbClr val="FFFFFE"/>
                </a:solidFill>
                <a:latin typeface="Glacial Indifference"/>
                <a:ea typeface="Glacial Indifference"/>
                <a:cs typeface="Glacial Indifference"/>
                <a:sym typeface="Glacial Indifference"/>
              </a:rPr>
              <a:t>jelas</a:t>
            </a:r>
            <a:r>
              <a:rPr lang="en-US" sz="1934" spc="-40" dirty="0">
                <a:solidFill>
                  <a:srgbClr val="FFFFFE"/>
                </a:solidFill>
                <a:latin typeface="Glacial Indifference"/>
                <a:ea typeface="Glacial Indifference"/>
                <a:cs typeface="Glacial Indifference"/>
                <a:sym typeface="Glacial Indifference"/>
              </a:rPr>
              <a:t>.</a:t>
            </a:r>
          </a:p>
          <a:p>
            <a:pPr algn="l">
              <a:lnSpc>
                <a:spcPts val="2707"/>
              </a:lnSpc>
            </a:pPr>
            <a:endParaRPr lang="en-US" sz="1934" spc="-40" dirty="0">
              <a:solidFill>
                <a:srgbClr val="FFFFFE"/>
              </a:solidFill>
              <a:latin typeface="Glacial Indifference"/>
              <a:ea typeface="Glacial Indifference"/>
              <a:cs typeface="Glacial Indifference"/>
              <a:sym typeface="Glacial Indifference"/>
            </a:endParaRPr>
          </a:p>
        </p:txBody>
      </p:sp>
      <p:sp>
        <p:nvSpPr>
          <p:cNvPr id="6" name="TextBox 6"/>
          <p:cNvSpPr txBox="1"/>
          <p:nvPr/>
        </p:nvSpPr>
        <p:spPr>
          <a:xfrm>
            <a:off x="7094957" y="4474380"/>
            <a:ext cx="3433491" cy="3475781"/>
          </a:xfrm>
          <a:prstGeom prst="rect">
            <a:avLst/>
          </a:prstGeom>
        </p:spPr>
        <p:txBody>
          <a:bodyPr lIns="0" tIns="0" rIns="0" bIns="0" rtlCol="0" anchor="t">
            <a:spAutoFit/>
          </a:bodyPr>
          <a:lstStyle/>
          <a:p>
            <a:pPr marL="385110" lvl="1" indent="-192555" algn="l">
              <a:lnSpc>
                <a:spcPts val="2497"/>
              </a:lnSpc>
              <a:buFont typeface="Arial"/>
              <a:buChar char="•"/>
            </a:pPr>
            <a:r>
              <a:rPr lang="en-US" sz="1783" spc="-37" dirty="0" err="1">
                <a:solidFill>
                  <a:srgbClr val="FFFFFE"/>
                </a:solidFill>
                <a:latin typeface="Glacial Indifference"/>
                <a:ea typeface="Glacial Indifference"/>
                <a:cs typeface="Glacial Indifference"/>
                <a:sym typeface="Glacial Indifference"/>
              </a:rPr>
              <a:t>Mengeliminasi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redundansi</a:t>
            </a:r>
            <a:r>
              <a:rPr lang="en-US" sz="1783" spc="-37" dirty="0">
                <a:solidFill>
                  <a:srgbClr val="FFFFFE"/>
                </a:solidFill>
                <a:latin typeface="Glacial Indifference"/>
                <a:ea typeface="Glacial Indifference"/>
                <a:cs typeface="Glacial Indifference"/>
                <a:sym typeface="Glacial Indifference"/>
              </a:rPr>
              <a:t> data </a:t>
            </a:r>
            <a:r>
              <a:rPr lang="en-US" sz="1783" spc="-37" dirty="0" err="1">
                <a:solidFill>
                  <a:srgbClr val="FFFFFE"/>
                </a:solidFill>
                <a:latin typeface="Glacial Indifference"/>
                <a:ea typeface="Glacial Indifference"/>
                <a:cs typeface="Glacial Indifference"/>
                <a:sym typeface="Glacial Indifference"/>
              </a:rPr>
              <a:t>melalui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normalisasi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hingga</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bentuk</a:t>
            </a:r>
            <a:r>
              <a:rPr lang="en-US" sz="1783" spc="-37" dirty="0">
                <a:solidFill>
                  <a:srgbClr val="FFFFFE"/>
                </a:solidFill>
                <a:latin typeface="Glacial Indifference"/>
                <a:ea typeface="Glacial Indifference"/>
                <a:cs typeface="Glacial Indifference"/>
                <a:sym typeface="Glacial Indifference"/>
              </a:rPr>
              <a:t> normal yang </a:t>
            </a:r>
            <a:r>
              <a:rPr lang="en-US" sz="1783" spc="-37" dirty="0" err="1">
                <a:solidFill>
                  <a:srgbClr val="FFFFFE"/>
                </a:solidFill>
                <a:latin typeface="Glacial Indifference"/>
                <a:ea typeface="Glacial Indifference"/>
                <a:cs typeface="Glacial Indifference"/>
                <a:sym typeface="Glacial Indifference"/>
              </a:rPr>
              <a:t>sesuai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biasanya</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hingga</a:t>
            </a:r>
            <a:r>
              <a:rPr lang="en-US" sz="1783" spc="-37" dirty="0">
                <a:solidFill>
                  <a:srgbClr val="FFFFFE"/>
                </a:solidFill>
                <a:latin typeface="Glacial Indifference"/>
                <a:ea typeface="Glacial Indifference"/>
                <a:cs typeface="Glacial Indifference"/>
                <a:sym typeface="Glacial Indifference"/>
              </a:rPr>
              <a:t> 3NF).</a:t>
            </a:r>
          </a:p>
          <a:p>
            <a:pPr marL="385110" lvl="1" indent="-192555" algn="l">
              <a:lnSpc>
                <a:spcPts val="2497"/>
              </a:lnSpc>
              <a:buFont typeface="Arial"/>
              <a:buChar char="•"/>
            </a:pPr>
            <a:r>
              <a:rPr lang="en-US" sz="1783" spc="-37" dirty="0" err="1">
                <a:solidFill>
                  <a:srgbClr val="FFFFFE"/>
                </a:solidFill>
                <a:latin typeface="Glacial Indifference"/>
                <a:ea typeface="Glacial Indifference"/>
                <a:cs typeface="Glacial Indifference"/>
                <a:sym typeface="Glacial Indifference"/>
              </a:rPr>
              <a:t>Menentukan</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kunci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utama</a:t>
            </a:r>
            <a:r>
              <a:rPr lang="en-US" sz="1783" spc="-37" dirty="0">
                <a:solidFill>
                  <a:srgbClr val="FFFFFE"/>
                </a:solidFill>
                <a:latin typeface="Glacial Indifference"/>
                <a:ea typeface="Glacial Indifference"/>
                <a:cs typeface="Glacial Indifference"/>
                <a:sym typeface="Glacial Indifference"/>
              </a:rPr>
              <a:t> (primary key) dan </a:t>
            </a:r>
            <a:r>
              <a:rPr lang="en-US" sz="1783" spc="-37" dirty="0" err="1">
                <a:solidFill>
                  <a:srgbClr val="FFFFFE"/>
                </a:solidFill>
                <a:latin typeface="Glacial Indifference"/>
                <a:ea typeface="Glacial Indifference"/>
                <a:cs typeface="Glacial Indifference"/>
                <a:sym typeface="Glacial Indifference"/>
              </a:rPr>
              <a:t>kunci</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tamu</a:t>
            </a:r>
            <a:r>
              <a:rPr lang="en-US" sz="1783" spc="-37" dirty="0">
                <a:solidFill>
                  <a:srgbClr val="FFFFFE"/>
                </a:solidFill>
                <a:latin typeface="Glacial Indifference"/>
                <a:ea typeface="Glacial Indifference"/>
                <a:cs typeface="Glacial Indifference"/>
                <a:sym typeface="Glacial Indifference"/>
              </a:rPr>
              <a:t> (foreign key) </a:t>
            </a:r>
            <a:r>
              <a:rPr lang="en-US" sz="1783" spc="-37" dirty="0" err="1">
                <a:solidFill>
                  <a:srgbClr val="FFFFFE"/>
                </a:solidFill>
                <a:latin typeface="Glacial Indifference"/>
                <a:ea typeface="Glacial Indifference"/>
                <a:cs typeface="Glacial Indifference"/>
                <a:sym typeface="Glacial Indifference"/>
              </a:rPr>
              <a:t>untuk</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memastikan</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hubungan</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antar</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tabel</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berjalan</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dengan</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baik</a:t>
            </a:r>
            <a:r>
              <a:rPr lang="en-US" sz="1783" spc="-37" dirty="0">
                <a:solidFill>
                  <a:srgbClr val="FFFFFE"/>
                </a:solidFill>
                <a:latin typeface="Glacial Indifference"/>
                <a:ea typeface="Glacial Indifference"/>
                <a:cs typeface="Glacial Indifference"/>
                <a:sym typeface="Glacial Indifference"/>
              </a:rPr>
              <a:t> dan data </a:t>
            </a:r>
            <a:r>
              <a:rPr lang="en-US" sz="1783" spc="-37" dirty="0" err="1">
                <a:solidFill>
                  <a:srgbClr val="FFFFFE"/>
                </a:solidFill>
                <a:latin typeface="Glacial Indifference"/>
                <a:ea typeface="Glacial Indifference"/>
                <a:cs typeface="Glacial Indifference"/>
                <a:sym typeface="Glacial Indifference"/>
              </a:rPr>
              <a:t>dapat</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diakses</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secara</a:t>
            </a:r>
            <a:r>
              <a:rPr lang="en-US" sz="1783" spc="-37" dirty="0">
                <a:solidFill>
                  <a:srgbClr val="FFFFFE"/>
                </a:solidFill>
                <a:latin typeface="Glacial Indifference"/>
                <a:ea typeface="Glacial Indifference"/>
                <a:cs typeface="Glacial Indifference"/>
                <a:sym typeface="Glacial Indifference"/>
              </a:rPr>
              <a:t> </a:t>
            </a:r>
            <a:r>
              <a:rPr lang="en-US" sz="1783" spc="-37" dirty="0" err="1">
                <a:solidFill>
                  <a:srgbClr val="FFFFFE"/>
                </a:solidFill>
                <a:latin typeface="Glacial Indifference"/>
                <a:ea typeface="Glacial Indifference"/>
                <a:cs typeface="Glacial Indifference"/>
                <a:sym typeface="Glacial Indifference"/>
              </a:rPr>
              <a:t>efisien</a:t>
            </a:r>
            <a:r>
              <a:rPr lang="en-US" sz="1783" spc="-37" dirty="0">
                <a:solidFill>
                  <a:srgbClr val="FFFFFE"/>
                </a:solidFill>
                <a:latin typeface="Glacial Indifference"/>
                <a:ea typeface="Glacial Indifference"/>
                <a:cs typeface="Glacial Indifference"/>
                <a:sym typeface="Glacial Indifference"/>
              </a:rPr>
              <a:t>.</a:t>
            </a:r>
          </a:p>
          <a:p>
            <a:pPr algn="l">
              <a:lnSpc>
                <a:spcPts val="2497"/>
              </a:lnSpc>
            </a:pPr>
            <a:endParaRPr lang="en-US" sz="1783" spc="-37" dirty="0">
              <a:solidFill>
                <a:srgbClr val="FFFFFE"/>
              </a:solidFill>
              <a:latin typeface="Glacial Indifference"/>
              <a:ea typeface="Glacial Indifference"/>
              <a:cs typeface="Glacial Indifference"/>
              <a:sym typeface="Glacial Indifference"/>
            </a:endParaRPr>
          </a:p>
        </p:txBody>
      </p:sp>
      <p:sp>
        <p:nvSpPr>
          <p:cNvPr id="7" name="TextBox 7"/>
          <p:cNvSpPr txBox="1"/>
          <p:nvPr/>
        </p:nvSpPr>
        <p:spPr>
          <a:xfrm>
            <a:off x="13258800" y="4473858"/>
            <a:ext cx="3562611" cy="3722416"/>
          </a:xfrm>
          <a:prstGeom prst="rect">
            <a:avLst/>
          </a:prstGeom>
        </p:spPr>
        <p:txBody>
          <a:bodyPr lIns="0" tIns="0" rIns="0" bIns="0" rtlCol="0" anchor="t">
            <a:spAutoFit/>
          </a:bodyPr>
          <a:lstStyle/>
          <a:p>
            <a:pPr marL="412740" lvl="1" indent="-206370" algn="l">
              <a:lnSpc>
                <a:spcPts val="2676"/>
              </a:lnSpc>
              <a:buFont typeface="Arial"/>
              <a:buChar char="•"/>
            </a:pPr>
            <a:r>
              <a:rPr lang="en-US" sz="1911" spc="-40" dirty="0" err="1">
                <a:solidFill>
                  <a:srgbClr val="FFFFFE"/>
                </a:solidFill>
                <a:latin typeface="Glacial Indifference"/>
                <a:ea typeface="Glacial Indifference"/>
                <a:cs typeface="Glacial Indifference"/>
                <a:sym typeface="Glacial Indifference"/>
              </a:rPr>
              <a:t>Menentukan</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kontrol</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akses</a:t>
            </a:r>
            <a:r>
              <a:rPr lang="en-US" sz="1911" spc="-40" dirty="0">
                <a:solidFill>
                  <a:srgbClr val="FFFFFE"/>
                </a:solidFill>
                <a:latin typeface="Glacial Indifference"/>
                <a:ea typeface="Glacial Indifference"/>
                <a:cs typeface="Glacial Indifference"/>
                <a:sym typeface="Glacial Indifference"/>
              </a:rPr>
              <a:t> dan </a:t>
            </a:r>
            <a:r>
              <a:rPr lang="en-US" sz="1911" spc="-40" dirty="0" err="1">
                <a:solidFill>
                  <a:srgbClr val="FFFFFE"/>
                </a:solidFill>
                <a:latin typeface="Glacial Indifference"/>
                <a:ea typeface="Glacial Indifference"/>
                <a:cs typeface="Glacial Indifference"/>
                <a:sym typeface="Glacial Indifference"/>
              </a:rPr>
              <a:t>hak</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pengguna</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seperti</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siapa</a:t>
            </a:r>
            <a:r>
              <a:rPr lang="en-US" sz="1911" spc="-40" dirty="0">
                <a:solidFill>
                  <a:srgbClr val="FFFFFE"/>
                </a:solidFill>
                <a:latin typeface="Glacial Indifference"/>
                <a:ea typeface="Glacial Indifference"/>
                <a:cs typeface="Glacial Indifference"/>
                <a:sym typeface="Glacial Indifference"/>
              </a:rPr>
              <a:t> yang </a:t>
            </a:r>
            <a:r>
              <a:rPr lang="en-US" sz="1911" spc="-40" dirty="0" err="1">
                <a:solidFill>
                  <a:srgbClr val="FFFFFE"/>
                </a:solidFill>
                <a:latin typeface="Glacial Indifference"/>
                <a:ea typeface="Glacial Indifference"/>
                <a:cs typeface="Glacial Indifference"/>
                <a:sym typeface="Glacial Indifference"/>
              </a:rPr>
              <a:t>dapat</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mengakses</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atau</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mengubah</a:t>
            </a:r>
            <a:r>
              <a:rPr lang="en-US" sz="1911" spc="-40" dirty="0">
                <a:solidFill>
                  <a:srgbClr val="FFFFFE"/>
                </a:solidFill>
                <a:latin typeface="Glacial Indifference"/>
                <a:ea typeface="Glacial Indifference"/>
                <a:cs typeface="Glacial Indifference"/>
                <a:sym typeface="Glacial Indifference"/>
              </a:rPr>
              <a:t> data </a:t>
            </a:r>
            <a:r>
              <a:rPr lang="en-US" sz="1911" spc="-40" dirty="0" err="1">
                <a:solidFill>
                  <a:srgbClr val="FFFFFE"/>
                </a:solidFill>
                <a:latin typeface="Glacial Indifference"/>
                <a:ea typeface="Glacial Indifference"/>
                <a:cs typeface="Glacial Indifference"/>
                <a:sym typeface="Glacial Indifference"/>
              </a:rPr>
              <a:t>dalam</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sistem</a:t>
            </a:r>
            <a:r>
              <a:rPr lang="en-US" sz="1911" spc="-40" dirty="0">
                <a:solidFill>
                  <a:srgbClr val="FFFFFE"/>
                </a:solidFill>
                <a:latin typeface="Glacial Indifference"/>
                <a:ea typeface="Glacial Indifference"/>
                <a:cs typeface="Glacial Indifference"/>
                <a:sym typeface="Glacial Indifference"/>
              </a:rPr>
              <a:t>.</a:t>
            </a:r>
          </a:p>
          <a:p>
            <a:pPr marL="412740" lvl="1" indent="-206370" algn="l">
              <a:lnSpc>
                <a:spcPts val="2676"/>
              </a:lnSpc>
              <a:buFont typeface="Arial"/>
              <a:buChar char="•"/>
            </a:pPr>
            <a:r>
              <a:rPr lang="en-US" sz="1911" spc="-40" dirty="0" err="1">
                <a:solidFill>
                  <a:srgbClr val="FFFFFE"/>
                </a:solidFill>
                <a:latin typeface="Glacial Indifference"/>
                <a:ea typeface="Glacial Indifference"/>
                <a:cs typeface="Glacial Indifference"/>
                <a:sym typeface="Glacial Indifference"/>
              </a:rPr>
              <a:t>Merancang</a:t>
            </a:r>
            <a:r>
              <a:rPr lang="en-US" sz="1911" spc="-40" dirty="0">
                <a:solidFill>
                  <a:srgbClr val="FFFFFE"/>
                </a:solidFill>
                <a:latin typeface="Glacial Indifference"/>
                <a:ea typeface="Glacial Indifference"/>
                <a:cs typeface="Glacial Indifference"/>
                <a:sym typeface="Glacial Indifference"/>
              </a:rPr>
              <a:t> strategi backup data dan </a:t>
            </a:r>
            <a:r>
              <a:rPr lang="en-US" sz="1911" spc="-40" dirty="0" err="1">
                <a:solidFill>
                  <a:srgbClr val="FFFFFE"/>
                </a:solidFill>
                <a:latin typeface="Glacial Indifference"/>
                <a:ea typeface="Glacial Indifference"/>
                <a:cs typeface="Glacial Indifference"/>
                <a:sym typeface="Glacial Indifference"/>
              </a:rPr>
              <a:t>prosedur</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pemulihan</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untuk</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menjaga</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integritas</a:t>
            </a:r>
            <a:r>
              <a:rPr lang="en-US" sz="1911" spc="-40" dirty="0">
                <a:solidFill>
                  <a:srgbClr val="FFFFFE"/>
                </a:solidFill>
                <a:latin typeface="Glacial Indifference"/>
                <a:ea typeface="Glacial Indifference"/>
                <a:cs typeface="Glacial Indifference"/>
                <a:sym typeface="Glacial Indifference"/>
              </a:rPr>
              <a:t> data </a:t>
            </a:r>
            <a:r>
              <a:rPr lang="en-US" sz="1911" spc="-40" dirty="0" err="1">
                <a:solidFill>
                  <a:srgbClr val="FFFFFE"/>
                </a:solidFill>
                <a:latin typeface="Glacial Indifference"/>
                <a:ea typeface="Glacial Indifference"/>
                <a:cs typeface="Glacial Indifference"/>
                <a:sym typeface="Glacial Indifference"/>
              </a:rPr>
              <a:t>serta</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melindungi</a:t>
            </a:r>
            <a:r>
              <a:rPr lang="en-US" sz="1911" spc="-40" dirty="0">
                <a:solidFill>
                  <a:srgbClr val="FFFFFE"/>
                </a:solidFill>
                <a:latin typeface="Glacial Indifference"/>
                <a:ea typeface="Glacial Indifference"/>
                <a:cs typeface="Glacial Indifference"/>
                <a:sym typeface="Glacial Indifference"/>
              </a:rPr>
              <a:t> data </a:t>
            </a:r>
            <a:r>
              <a:rPr lang="en-US" sz="1911" spc="-40" dirty="0" err="1">
                <a:solidFill>
                  <a:srgbClr val="FFFFFE"/>
                </a:solidFill>
                <a:latin typeface="Glacial Indifference"/>
                <a:ea typeface="Glacial Indifference"/>
                <a:cs typeface="Glacial Indifference"/>
                <a:sym typeface="Glacial Indifference"/>
              </a:rPr>
              <a:t>penting</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dari</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kehilangan</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atau</a:t>
            </a:r>
            <a:r>
              <a:rPr lang="en-US" sz="1911" spc="-40" dirty="0">
                <a:solidFill>
                  <a:srgbClr val="FFFFFE"/>
                </a:solidFill>
                <a:latin typeface="Glacial Indifference"/>
                <a:ea typeface="Glacial Indifference"/>
                <a:cs typeface="Glacial Indifference"/>
                <a:sym typeface="Glacial Indifference"/>
              </a:rPr>
              <a:t> </a:t>
            </a:r>
            <a:r>
              <a:rPr lang="en-US" sz="1911" spc="-40" dirty="0" err="1">
                <a:solidFill>
                  <a:srgbClr val="FFFFFE"/>
                </a:solidFill>
                <a:latin typeface="Glacial Indifference"/>
                <a:ea typeface="Glacial Indifference"/>
                <a:cs typeface="Glacial Indifference"/>
                <a:sym typeface="Glacial Indifference"/>
              </a:rPr>
              <a:t>kerusakan</a:t>
            </a:r>
            <a:r>
              <a:rPr lang="en-US" sz="1911" spc="-40" dirty="0">
                <a:solidFill>
                  <a:srgbClr val="FFFFFE"/>
                </a:solidFill>
                <a:latin typeface="Glacial Indifference"/>
                <a:ea typeface="Glacial Indifference"/>
                <a:cs typeface="Glacial Indifference"/>
                <a:sym typeface="Glacial Indifference"/>
              </a:rPr>
              <a:t>.</a:t>
            </a:r>
          </a:p>
          <a:p>
            <a:pPr algn="l">
              <a:lnSpc>
                <a:spcPts val="2676"/>
              </a:lnSpc>
            </a:pPr>
            <a:endParaRPr lang="en-US" sz="1911" spc="-40" dirty="0">
              <a:solidFill>
                <a:srgbClr val="FFFFFE"/>
              </a:solidFill>
              <a:latin typeface="Glacial Indifference"/>
              <a:ea typeface="Glacial Indifference"/>
              <a:cs typeface="Glacial Indifference"/>
              <a:sym typeface="Glacial Indifference"/>
            </a:endParaRPr>
          </a:p>
        </p:txBody>
      </p:sp>
      <p:sp>
        <p:nvSpPr>
          <p:cNvPr id="8" name="TextBox 8"/>
          <p:cNvSpPr txBox="1"/>
          <p:nvPr/>
        </p:nvSpPr>
        <p:spPr>
          <a:xfrm>
            <a:off x="1028700" y="1143000"/>
            <a:ext cx="8115300" cy="644525"/>
          </a:xfrm>
          <a:prstGeom prst="rect">
            <a:avLst/>
          </a:prstGeom>
        </p:spPr>
        <p:txBody>
          <a:bodyPr lIns="0" tIns="0" rIns="0" bIns="0" rtlCol="0" anchor="t">
            <a:spAutoFit/>
          </a:bodyPr>
          <a:lstStyle/>
          <a:p>
            <a:pPr algn="l">
              <a:lnSpc>
                <a:spcPts val="4750"/>
              </a:lnSpc>
            </a:pPr>
            <a:r>
              <a:rPr lang="en-US" sz="5000" b="1" spc="-105">
                <a:solidFill>
                  <a:srgbClr val="FFFFFE"/>
                </a:solidFill>
                <a:latin typeface="Glacial Indifference Bold"/>
                <a:ea typeface="Glacial Indifference Bold"/>
                <a:cs typeface="Glacial Indifference Bold"/>
                <a:sym typeface="Glacial Indifference Bold"/>
              </a:rPr>
              <a:t>Perancangan DataBase</a:t>
            </a:r>
          </a:p>
        </p:txBody>
      </p:sp>
      <p:pic>
        <p:nvPicPr>
          <p:cNvPr id="9" name="Picture 5">
            <a:extLst>
              <a:ext uri="{FF2B5EF4-FFF2-40B4-BE49-F238E27FC236}">
                <a16:creationId xmlns:a16="http://schemas.microsoft.com/office/drawing/2014/main" id="{9D097C3F-09D1-D32D-3CD7-317159C47EAF}"/>
              </a:ext>
            </a:extLst>
          </p:cNvPr>
          <p:cNvPicPr>
            <a:picLocks noChangeAspect="1"/>
          </p:cNvPicPr>
          <p:nvPr/>
        </p:nvPicPr>
        <p:blipFill>
          <a:blip r:embed="rId2"/>
          <a:srcRect/>
          <a:stretch>
            <a:fillRect/>
          </a:stretch>
        </p:blipFill>
        <p:spPr>
          <a:xfrm rot="10710085">
            <a:off x="28633" y="7945261"/>
            <a:ext cx="2006017" cy="1976517"/>
          </a:xfrm>
          <a:prstGeom prst="rect">
            <a:avLst/>
          </a:prstGeom>
        </p:spPr>
      </p:pic>
      <p:pic>
        <p:nvPicPr>
          <p:cNvPr id="10" name="Picture 5">
            <a:extLst>
              <a:ext uri="{FF2B5EF4-FFF2-40B4-BE49-F238E27FC236}">
                <a16:creationId xmlns:a16="http://schemas.microsoft.com/office/drawing/2014/main" id="{5F315959-7F27-A524-5290-EAADE207C9B0}"/>
              </a:ext>
            </a:extLst>
          </p:cNvPr>
          <p:cNvPicPr>
            <a:picLocks noChangeAspect="1"/>
          </p:cNvPicPr>
          <p:nvPr/>
        </p:nvPicPr>
        <p:blipFill>
          <a:blip r:embed="rId2"/>
          <a:srcRect/>
          <a:stretch>
            <a:fillRect/>
          </a:stretch>
        </p:blipFill>
        <p:spPr>
          <a:xfrm rot="5400000">
            <a:off x="15818402" y="7996748"/>
            <a:ext cx="2006017" cy="1976517"/>
          </a:xfrm>
          <a:prstGeom prst="rect">
            <a:avLst/>
          </a:prstGeom>
        </p:spPr>
      </p:pic>
      <p:pic>
        <p:nvPicPr>
          <p:cNvPr id="11" name="Picture 5">
            <a:extLst>
              <a:ext uri="{FF2B5EF4-FFF2-40B4-BE49-F238E27FC236}">
                <a16:creationId xmlns:a16="http://schemas.microsoft.com/office/drawing/2014/main" id="{970FA5A4-A870-A945-AD57-D6FC9C47A0EF}"/>
              </a:ext>
            </a:extLst>
          </p:cNvPr>
          <p:cNvPicPr>
            <a:picLocks noChangeAspect="1"/>
          </p:cNvPicPr>
          <p:nvPr/>
        </p:nvPicPr>
        <p:blipFill>
          <a:blip r:embed="rId2"/>
          <a:srcRect/>
          <a:stretch>
            <a:fillRect/>
          </a:stretch>
        </p:blipFill>
        <p:spPr>
          <a:xfrm>
            <a:off x="16057457" y="277601"/>
            <a:ext cx="2006017" cy="1976517"/>
          </a:xfrm>
          <a:prstGeom prst="rect">
            <a:avLst/>
          </a:prstGeom>
        </p:spPr>
      </p:pic>
      <p:pic>
        <p:nvPicPr>
          <p:cNvPr id="12" name="Picture 5">
            <a:extLst>
              <a:ext uri="{FF2B5EF4-FFF2-40B4-BE49-F238E27FC236}">
                <a16:creationId xmlns:a16="http://schemas.microsoft.com/office/drawing/2014/main" id="{4CF58782-4530-F98C-5954-43A630F03616}"/>
              </a:ext>
            </a:extLst>
          </p:cNvPr>
          <p:cNvPicPr>
            <a:picLocks noChangeAspect="1"/>
          </p:cNvPicPr>
          <p:nvPr/>
        </p:nvPicPr>
        <p:blipFill>
          <a:blip r:embed="rId2"/>
          <a:srcRect/>
          <a:stretch>
            <a:fillRect/>
          </a:stretch>
        </p:blipFill>
        <p:spPr>
          <a:xfrm rot="16200000">
            <a:off x="140780" y="49279"/>
            <a:ext cx="2006017" cy="197651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5595124" y="1028700"/>
            <a:ext cx="2006017" cy="1976517"/>
          </a:xfrm>
          <a:prstGeom prst="rect">
            <a:avLst/>
          </a:prstGeom>
        </p:spPr>
      </p:pic>
      <p:pic>
        <p:nvPicPr>
          <p:cNvPr id="3" name="Picture 3"/>
          <p:cNvPicPr>
            <a:picLocks noChangeAspect="1"/>
          </p:cNvPicPr>
          <p:nvPr/>
        </p:nvPicPr>
        <p:blipFill>
          <a:blip r:embed="rId2"/>
          <a:srcRect/>
          <a:stretch>
            <a:fillRect/>
          </a:stretch>
        </p:blipFill>
        <p:spPr>
          <a:xfrm rot="-5279628">
            <a:off x="925011" y="787898"/>
            <a:ext cx="2006017" cy="1976517"/>
          </a:xfrm>
          <a:prstGeom prst="rect">
            <a:avLst/>
          </a:prstGeom>
        </p:spPr>
      </p:pic>
      <p:pic>
        <p:nvPicPr>
          <p:cNvPr id="4" name="Picture 4"/>
          <p:cNvPicPr>
            <a:picLocks noChangeAspect="1"/>
          </p:cNvPicPr>
          <p:nvPr/>
        </p:nvPicPr>
        <p:blipFill>
          <a:blip r:embed="rId2"/>
          <a:srcRect/>
          <a:stretch>
            <a:fillRect/>
          </a:stretch>
        </p:blipFill>
        <p:spPr>
          <a:xfrm rot="5400000">
            <a:off x="15268033" y="7495829"/>
            <a:ext cx="2006017" cy="1976517"/>
          </a:xfrm>
          <a:prstGeom prst="rect">
            <a:avLst/>
          </a:prstGeom>
        </p:spPr>
      </p:pic>
      <p:pic>
        <p:nvPicPr>
          <p:cNvPr id="5" name="Picture 5"/>
          <p:cNvPicPr>
            <a:picLocks noChangeAspect="1"/>
          </p:cNvPicPr>
          <p:nvPr/>
        </p:nvPicPr>
        <p:blipFill>
          <a:blip r:embed="rId2"/>
          <a:srcRect/>
          <a:stretch>
            <a:fillRect/>
          </a:stretch>
        </p:blipFill>
        <p:spPr>
          <a:xfrm rot="10710085">
            <a:off x="930756" y="7255890"/>
            <a:ext cx="2006017" cy="1976517"/>
          </a:xfrm>
          <a:prstGeom prst="rect">
            <a:avLst/>
          </a:prstGeom>
        </p:spPr>
      </p:pic>
      <p:sp>
        <p:nvSpPr>
          <p:cNvPr id="6" name="TextBox 6"/>
          <p:cNvSpPr txBox="1"/>
          <p:nvPr/>
        </p:nvSpPr>
        <p:spPr>
          <a:xfrm>
            <a:off x="2816073" y="3897139"/>
            <a:ext cx="12655854" cy="3583940"/>
          </a:xfrm>
          <a:prstGeom prst="rect">
            <a:avLst/>
          </a:prstGeom>
        </p:spPr>
        <p:txBody>
          <a:bodyPr lIns="0" tIns="0" rIns="0" bIns="0" rtlCol="0" anchor="t">
            <a:spAutoFit/>
          </a:bodyPr>
          <a:lstStyle/>
          <a:p>
            <a:pPr algn="just">
              <a:lnSpc>
                <a:spcPts val="4060"/>
              </a:lnSpc>
            </a:pPr>
            <a:r>
              <a:rPr lang="en-US" sz="2900" spc="-60">
                <a:solidFill>
                  <a:srgbClr val="FFFFFE"/>
                </a:solidFill>
                <a:latin typeface="Glacial Indifference"/>
                <a:ea typeface="Glacial Indifference"/>
                <a:cs typeface="Glacial Indifference"/>
                <a:sym typeface="Glacial Indifference"/>
              </a:rPr>
              <a:t>Kesimpulan dari database sistem manajemen perpustakaan yang dibuat adalah bahwa database ini dirancang untuk mengelola data buku, anggota, dan transaksi peminjaman secara efisien. Dengan struktur yang jelas dan relasi antar tabel yang baik, database ini memastikan akses data yang cepat dan akurat. Keamanan data terjaga melalui kontrol akses dan prosedur backup yang baik, serta memungkinkan sistem untuk berkembang sesuai kebutuhan perpustakaan di masa depan.</a:t>
            </a:r>
          </a:p>
          <a:p>
            <a:pPr algn="just">
              <a:lnSpc>
                <a:spcPts val="4060"/>
              </a:lnSpc>
            </a:pPr>
            <a:endParaRPr lang="en-US" sz="2900" spc="-60">
              <a:solidFill>
                <a:srgbClr val="FFFFFE"/>
              </a:solidFill>
              <a:latin typeface="Glacial Indifference"/>
              <a:ea typeface="Glacial Indifference"/>
              <a:cs typeface="Glacial Indifference"/>
              <a:sym typeface="Glacial Indifference"/>
            </a:endParaRPr>
          </a:p>
        </p:txBody>
      </p:sp>
      <p:sp>
        <p:nvSpPr>
          <p:cNvPr id="7" name="TextBox 7"/>
          <p:cNvSpPr txBox="1"/>
          <p:nvPr/>
        </p:nvSpPr>
        <p:spPr>
          <a:xfrm>
            <a:off x="5086350" y="2360692"/>
            <a:ext cx="8115300" cy="644525"/>
          </a:xfrm>
          <a:prstGeom prst="rect">
            <a:avLst/>
          </a:prstGeom>
        </p:spPr>
        <p:txBody>
          <a:bodyPr lIns="0" tIns="0" rIns="0" bIns="0" rtlCol="0" anchor="t">
            <a:spAutoFit/>
          </a:bodyPr>
          <a:lstStyle/>
          <a:p>
            <a:pPr algn="ctr">
              <a:lnSpc>
                <a:spcPts val="4750"/>
              </a:lnSpc>
            </a:pPr>
            <a:r>
              <a:rPr lang="en-US" sz="5000" b="1" spc="-105">
                <a:solidFill>
                  <a:srgbClr val="FFFFFE"/>
                </a:solidFill>
                <a:latin typeface="Glacial Indifference Bold"/>
                <a:ea typeface="Glacial Indifference Bold"/>
                <a:cs typeface="Glacial Indifference Bold"/>
                <a:sym typeface="Glacial Indifference Bold"/>
              </a:rPr>
              <a:t>Kesimpulan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12E3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4247502" y="2732003"/>
            <a:ext cx="9659646" cy="5216209"/>
          </a:xfrm>
          <a:prstGeom prst="rect">
            <a:avLst/>
          </a:prstGeom>
        </p:spPr>
      </p:pic>
      <p:sp>
        <p:nvSpPr>
          <p:cNvPr id="3" name="TextBox 3"/>
          <p:cNvSpPr txBox="1"/>
          <p:nvPr/>
        </p:nvSpPr>
        <p:spPr>
          <a:xfrm>
            <a:off x="4872840" y="4333504"/>
            <a:ext cx="8542321" cy="1581024"/>
          </a:xfrm>
          <a:prstGeom prst="rect">
            <a:avLst/>
          </a:prstGeom>
        </p:spPr>
        <p:txBody>
          <a:bodyPr lIns="0" tIns="0" rIns="0" bIns="0" rtlCol="0" anchor="t">
            <a:spAutoFit/>
          </a:bodyPr>
          <a:lstStyle/>
          <a:p>
            <a:pPr algn="ctr">
              <a:lnSpc>
                <a:spcPts val="11681"/>
              </a:lnSpc>
            </a:pPr>
            <a:r>
              <a:rPr lang="en-US" sz="12296" b="1" spc="-258">
                <a:solidFill>
                  <a:srgbClr val="FFFFFE"/>
                </a:solidFill>
                <a:latin typeface="Glacial Indifference Bold"/>
                <a:ea typeface="Glacial Indifference Bold"/>
                <a:cs typeface="Glacial Indifference Bold"/>
                <a:sym typeface="Glacial Indifference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489</Words>
  <Application>Microsoft Office PowerPoint</Application>
  <PresentationFormat>Custom</PresentationFormat>
  <Paragraphs>43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Glacial Indifference Bold</vt:lpstr>
      <vt:lpstr>Canva Sans</vt:lpstr>
      <vt:lpstr>Arial</vt:lpstr>
      <vt:lpstr>Glacial Indifference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White Sketchy Chalkboard Ideas Community Welcome Information Session Presentation</dc:title>
  <cp:lastModifiedBy>HP 14 EW0020TU</cp:lastModifiedBy>
  <cp:revision>2</cp:revision>
  <dcterms:created xsi:type="dcterms:W3CDTF">2006-08-16T00:00:00Z</dcterms:created>
  <dcterms:modified xsi:type="dcterms:W3CDTF">2025-01-28T07:51:04Z</dcterms:modified>
  <dc:identifier>DAGdY1aGFgw</dc:identifier>
</cp:coreProperties>
</file>

<file path=docProps/thumbnail.jpeg>
</file>